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docx" ContentType="application/vnd.openxmlformats-officedocument.wordprocessingml.documen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4" r:id="rId1"/>
  </p:sldMasterIdLst>
  <p:notesMasterIdLst>
    <p:notesMasterId r:id="rId13"/>
  </p:notesMasterIdLst>
  <p:handoutMasterIdLst>
    <p:handoutMasterId r:id="rId14"/>
  </p:handoutMasterIdLst>
  <p:sldIdLst>
    <p:sldId id="696" r:id="rId2"/>
    <p:sldId id="695" r:id="rId3"/>
    <p:sldId id="697" r:id="rId4"/>
    <p:sldId id="698" r:id="rId5"/>
    <p:sldId id="699" r:id="rId6"/>
    <p:sldId id="700" r:id="rId7"/>
    <p:sldId id="701" r:id="rId8"/>
    <p:sldId id="704" r:id="rId9"/>
    <p:sldId id="702" r:id="rId10"/>
    <p:sldId id="703" r:id="rId11"/>
    <p:sldId id="694" r:id="rId12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957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onica Pal" initials="" lastIdx="1" clrIdx="0"/>
  <p:cmAuthor id="1" name="Joe Gottlieb" initials="" lastIdx="9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00FF"/>
    <a:srgbClr val="C22327"/>
    <a:srgbClr val="FF8000"/>
    <a:srgbClr val="666699"/>
    <a:srgbClr val="5CCAFF"/>
    <a:srgbClr val="00CC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61" autoAdjust="0"/>
    <p:restoredTop sz="86352" autoAdjust="0"/>
  </p:normalViewPr>
  <p:slideViewPr>
    <p:cSldViewPr snapToGrid="0">
      <p:cViewPr>
        <p:scale>
          <a:sx n="100" d="100"/>
          <a:sy n="100" d="100"/>
        </p:scale>
        <p:origin x="248" y="624"/>
      </p:cViewPr>
      <p:guideLst>
        <p:guide orient="horz" pos="2160"/>
        <p:guide pos="29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commentAuthors" Target="commentAuthor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pitchFamily="34" charset="0"/>
              </a:defRPr>
            </a:lvl1pPr>
          </a:lstStyle>
          <a:p>
            <a:pPr>
              <a:defRPr/>
            </a:pPr>
            <a:fld id="{5946B94C-4A3D-4AF1-AC8E-55C1499DD7A7}" type="datetimeFigureOut">
              <a:rPr lang="en-US"/>
              <a:pPr>
                <a:defRPr/>
              </a:pPr>
              <a:t>7/21/16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pitchFamily="34" charset="0"/>
              </a:defRPr>
            </a:lvl1pPr>
          </a:lstStyle>
          <a:p>
            <a:pPr>
              <a:defRPr/>
            </a:pPr>
            <a:fld id="{678A7462-D136-4E06-980E-2471C422476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0895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4.png>
</file>

<file path=ppt/media/image2.jpg>
</file>

<file path=ppt/media/image3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pitchFamily="34" charset="0"/>
              </a:defRPr>
            </a:lvl1pPr>
          </a:lstStyle>
          <a:p>
            <a:pPr>
              <a:defRPr/>
            </a:pPr>
            <a:fld id="{B17657F3-D444-4401-AA45-6B607A65628A}" type="datetimeFigureOut">
              <a:rPr lang="en-US"/>
              <a:pPr>
                <a:defRPr/>
              </a:pPr>
              <a:t>7/21/16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pitchFamily="34" charset="0"/>
              </a:defRPr>
            </a:lvl1pPr>
          </a:lstStyle>
          <a:p>
            <a:pPr>
              <a:defRPr/>
            </a:pPr>
            <a:fld id="{626B03C0-24EC-4AF5-9D25-1D79F98923E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01535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4" Type="http://schemas.openxmlformats.org/officeDocument/2006/relationships/package" Target="../embeddings/Microsoft_Word_Document2.docx"/><Relationship Id="rId5" Type="http://schemas.openxmlformats.org/officeDocument/2006/relationships/image" Target="../media/image11.png"/><Relationship Id="rId6" Type="http://schemas.openxmlformats.org/officeDocument/2006/relationships/package" Target="../embeddings/Microsoft_Word_Document3.docx"/><Relationship Id="rId7" Type="http://schemas.openxmlformats.org/officeDocument/2006/relationships/image" Target="../media/image12.emf"/><Relationship Id="rId1" Type="http://schemas.openxmlformats.org/officeDocument/2006/relationships/vmlDrawing" Target="../drawings/vmlDrawing2.v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4" Type="http://schemas.openxmlformats.org/officeDocument/2006/relationships/package" Target="../embeddings/Microsoft_Word_Document4.docx"/><Relationship Id="rId5" Type="http://schemas.openxmlformats.org/officeDocument/2006/relationships/image" Target="../media/image11.png"/><Relationship Id="rId6" Type="http://schemas.openxmlformats.org/officeDocument/2006/relationships/package" Target="../embeddings/Microsoft_Word_Document5.docx"/><Relationship Id="rId7" Type="http://schemas.openxmlformats.org/officeDocument/2006/relationships/image" Target="../media/image13.emf"/><Relationship Id="rId1" Type="http://schemas.openxmlformats.org/officeDocument/2006/relationships/vmlDrawing" Target="../drawings/vmlDrawing3.v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6B03C0-24EC-4AF5-9D25-1D79F98923E0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192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Aerospike can perform multiple operations on a record in one transaction. Update the tweet count and timestamp in a user record and read the new tweet count.</a:t>
            </a:r>
          </a:p>
          <a:p>
            <a:endParaRPr lang="en-US" dirty="0" smtClean="0"/>
          </a:p>
          <a:p>
            <a:r>
              <a:rPr lang="en-US" dirty="0" smtClean="0"/>
              <a:t>In </a:t>
            </a:r>
            <a:r>
              <a:rPr lang="en-US" dirty="0" err="1" smtClean="0"/>
              <a:t>TweetService.updateUser</a:t>
            </a:r>
            <a:r>
              <a:rPr lang="en-US" dirty="0" smtClean="0"/>
              <a:t>()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Comment out the code added in exercise 2</a:t>
            </a:r>
          </a:p>
          <a:p>
            <a:pPr marL="228600" indent="-228600">
              <a:buFont typeface="+mj-lt"/>
              <a:buAutoNum type="arabicPeriod"/>
            </a:pPr>
            <a:endParaRPr lang="en-US" dirty="0" smtClean="0"/>
          </a:p>
          <a:p>
            <a:pPr marL="228600" indent="-228600">
              <a:buFont typeface="+mj-lt"/>
              <a:buAutoNum type="arabicPeriod"/>
            </a:pPr>
            <a:endParaRPr lang="en-US" dirty="0" smtClean="0"/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Uncomment the line:</a:t>
            </a:r>
          </a:p>
          <a:p>
            <a:endParaRPr lang="en-US" dirty="0" smtClean="0"/>
          </a:p>
          <a:p>
            <a:pPr marL="228600" indent="-228600">
              <a:buFont typeface="+mj-lt"/>
              <a:buAutoNum type="arabicPeriod"/>
            </a:pPr>
            <a:endParaRPr lang="en-US" dirty="0" smtClean="0"/>
          </a:p>
          <a:p>
            <a:pPr marL="228600" indent="-228600">
              <a:buFont typeface="+mj-lt"/>
              <a:buAutoNum type="arabicPeriod"/>
            </a:pPr>
            <a:endParaRPr lang="en-US" dirty="0" smtClean="0"/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In </a:t>
            </a:r>
            <a:r>
              <a:rPr lang="en-US" dirty="0" err="1" smtClean="0"/>
              <a:t>TweetService.updateUserUsingOperate</a:t>
            </a:r>
            <a:r>
              <a:rPr lang="en-US" dirty="0" smtClean="0"/>
              <a:t>() , add code similar to this:</a:t>
            </a:r>
          </a:p>
          <a:p>
            <a:pPr marL="228600" indent="-228600">
              <a:buFont typeface="+mj-lt"/>
              <a:buAutoNum type="arabicPeriod"/>
            </a:pPr>
            <a:endParaRPr lang="en-US" dirty="0" smtClean="0"/>
          </a:p>
          <a:p>
            <a:pPr marL="685800" lvl="1" indent="-228600">
              <a:buFont typeface="+mj-lt"/>
              <a:buAutoNum type="arabicPeriod"/>
            </a:pPr>
            <a:endParaRPr lang="en-US" dirty="0" smtClean="0"/>
          </a:p>
          <a:p>
            <a:pPr marL="228600" indent="-228600">
              <a:buFont typeface="+mj-lt"/>
              <a:buAutoNum type="arabicPeriod"/>
            </a:pPr>
            <a:endParaRPr lang="en-US" dirty="0" smtClean="0"/>
          </a:p>
          <a:p>
            <a:pPr marL="228600" indent="-2286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B03C0-24EC-4AF5-9D25-1D79F98923E0}" type="slidenum">
              <a:rPr lang="en-US" smtClean="0"/>
              <a:pPr/>
              <a:t>9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413153" y="5185086"/>
          <a:ext cx="5143500" cy="34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5" name="Document" r:id="rId4" imgW="8229600" imgH="558800" progId="Word.Document.12">
                  <p:embed/>
                </p:oleObj>
              </mc:Choice>
              <mc:Fallback>
                <p:oleObj name="Document" r:id="rId4" imgW="8229600" imgH="558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13153" y="5185086"/>
                        <a:ext cx="5143500" cy="349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413153" y="6104410"/>
          <a:ext cx="3429000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6" name="Document" r:id="rId6" imgW="5486400" imgH="927100" progId="Word.Document.12">
                  <p:embed/>
                </p:oleObj>
              </mc:Choice>
              <mc:Fallback>
                <p:oleObj name="Document" r:id="rId6" imgW="5486400" imgH="9271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413153" y="6104410"/>
                        <a:ext cx="3429000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スライド イメージ プレースホルダー 8"/>
          <p:cNvSpPr>
            <a:spLocks noGrp="1" noRot="1" noChangeAspect="1"/>
          </p:cNvSpPr>
          <p:nvPr>
            <p:ph type="sldImg"/>
          </p:nvPr>
        </p:nvSpPr>
        <p:spPr>
          <a:xfrm>
            <a:off x="1658938" y="685800"/>
            <a:ext cx="3516312" cy="2636838"/>
          </a:xfrm>
        </p:spPr>
      </p:sp>
    </p:spTree>
    <p:extLst>
      <p:ext uri="{BB962C8B-B14F-4D97-AF65-F5344CB8AC3E}">
        <p14:creationId xmlns:p14="http://schemas.microsoft.com/office/powerpoint/2010/main" val="17036133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B03C0-24EC-4AF5-9D25-1D79F98923E0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506538" y="4778994"/>
          <a:ext cx="5143500" cy="34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3" name="Document" r:id="rId4" imgW="8229600" imgH="558800" progId="Word.Document.12">
                  <p:embed/>
                </p:oleObj>
              </mc:Choice>
              <mc:Fallback>
                <p:oleObj name="Document" r:id="rId4" imgW="8229600" imgH="558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06538" y="4778994"/>
                        <a:ext cx="5143500" cy="349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506538" y="6113958"/>
          <a:ext cx="5143500" cy="69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4" name="Document" r:id="rId6" imgW="8229600" imgH="1117600" progId="Word.Document.12">
                  <p:embed/>
                </p:oleObj>
              </mc:Choice>
              <mc:Fallback>
                <p:oleObj name="Document" r:id="rId6" imgW="8229600" imgH="1117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06538" y="6113958"/>
                        <a:ext cx="5143500" cy="698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スライド イメージ プレースホルダー 8"/>
          <p:cNvSpPr>
            <a:spLocks noGrp="1" noRot="1" noChangeAspect="1"/>
          </p:cNvSpPr>
          <p:nvPr>
            <p:ph type="sldImg"/>
          </p:nvPr>
        </p:nvSpPr>
        <p:spPr>
          <a:xfrm>
            <a:off x="1658938" y="685800"/>
            <a:ext cx="3516312" cy="2636838"/>
          </a:xfrm>
        </p:spPr>
      </p:sp>
    </p:spTree>
    <p:extLst>
      <p:ext uri="{BB962C8B-B14F-4D97-AF65-F5344CB8AC3E}">
        <p14:creationId xmlns:p14="http://schemas.microsoft.com/office/powerpoint/2010/main" val="958320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960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8858"/>
            <a:ext cx="8229600" cy="910150"/>
          </a:xfrm>
          <a:prstGeom prst="rect">
            <a:avLst/>
          </a:prstGeom>
        </p:spPr>
        <p:txBody>
          <a:bodyPr anchor="b"/>
          <a:lstStyle>
            <a:lvl1pPr algn="l">
              <a:defRPr sz="2800" b="1" i="0" u="none" baseline="0">
                <a:solidFill>
                  <a:schemeClr val="accent1"/>
                </a:solidFill>
                <a:latin typeface="Roboto Condensed Bold"/>
                <a:cs typeface="Roboto Condensed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1447287"/>
            <a:ext cx="8229600" cy="482455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75000"/>
              <a:buFont typeface="Lucida Grande"/>
              <a:buChar char="■"/>
              <a:tabLst/>
              <a:defRPr sz="24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1pPr>
            <a:lvl2pPr marL="628650" indent="-171450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20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2pPr>
            <a:lvl3pPr marL="1092200" indent="-177800">
              <a:buClr>
                <a:schemeClr val="bg1">
                  <a:lumMod val="65000"/>
                </a:schemeClr>
              </a:buClr>
              <a:buSzPct val="55000"/>
              <a:buFont typeface="Lucida Grande"/>
              <a:buChar char="■"/>
              <a:defRPr sz="18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3pPr>
            <a:lvl4pPr marL="1487488" indent="-115888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400" b="0" i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4pPr>
            <a:lvl5pPr marL="1947863" indent="-119063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2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94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8858"/>
            <a:ext cx="8229600" cy="910150"/>
          </a:xfrm>
          <a:prstGeom prst="rect">
            <a:avLst/>
          </a:prstGeom>
        </p:spPr>
        <p:txBody>
          <a:bodyPr anchor="b"/>
          <a:lstStyle>
            <a:lvl1pPr algn="l">
              <a:defRPr sz="2800" b="1" i="0" u="none" baseline="0">
                <a:solidFill>
                  <a:schemeClr val="accent1"/>
                </a:solidFill>
                <a:latin typeface="Roboto Condensed Bold"/>
                <a:cs typeface="Roboto Condensed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1447287"/>
            <a:ext cx="8229600" cy="482455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75000"/>
              <a:buFont typeface="Lucida Grande"/>
              <a:buChar char="■"/>
              <a:tabLst/>
              <a:defRPr sz="24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1pPr>
            <a:lvl2pPr marL="628650" indent="-171450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20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2pPr>
            <a:lvl3pPr marL="1092200" indent="-177800">
              <a:buClr>
                <a:schemeClr val="bg1">
                  <a:lumMod val="65000"/>
                </a:schemeClr>
              </a:buClr>
              <a:buSzPct val="55000"/>
              <a:buFont typeface="Lucida Grande"/>
              <a:buChar char="■"/>
              <a:defRPr sz="18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3pPr>
            <a:lvl4pPr marL="1487488" indent="-115888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400" b="0" i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4pPr>
            <a:lvl5pPr marL="1947863" indent="-119063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2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94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8858"/>
            <a:ext cx="8229600" cy="910150"/>
          </a:xfrm>
          <a:prstGeom prst="rect">
            <a:avLst/>
          </a:prstGeom>
        </p:spPr>
        <p:txBody>
          <a:bodyPr anchor="b"/>
          <a:lstStyle>
            <a:lvl1pPr algn="l">
              <a:defRPr sz="2800" b="1" i="0" u="none" baseline="0">
                <a:solidFill>
                  <a:schemeClr val="accent1"/>
                </a:solidFill>
                <a:latin typeface="Roboto Condensed Bold"/>
                <a:cs typeface="Roboto Condensed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1447287"/>
            <a:ext cx="8229600" cy="482455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75000"/>
              <a:buFont typeface="Lucida Grande"/>
              <a:buChar char="■"/>
              <a:tabLst/>
              <a:defRPr sz="24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1pPr>
            <a:lvl2pPr marL="628650" indent="-171450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20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2pPr>
            <a:lvl3pPr marL="1092200" indent="-177800">
              <a:buClr>
                <a:schemeClr val="bg1">
                  <a:lumMod val="65000"/>
                </a:schemeClr>
              </a:buClr>
              <a:buSzPct val="55000"/>
              <a:buFont typeface="Lucida Grande"/>
              <a:buChar char="■"/>
              <a:defRPr sz="18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3pPr>
            <a:lvl4pPr marL="1487488" indent="-115888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400" b="0" i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4pPr>
            <a:lvl5pPr marL="1947863" indent="-119063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2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94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8858"/>
            <a:ext cx="8229600" cy="910150"/>
          </a:xfrm>
          <a:prstGeom prst="rect">
            <a:avLst/>
          </a:prstGeom>
        </p:spPr>
        <p:txBody>
          <a:bodyPr anchor="b"/>
          <a:lstStyle>
            <a:lvl1pPr algn="l">
              <a:defRPr sz="2800" b="1" i="0" u="none" baseline="0">
                <a:solidFill>
                  <a:schemeClr val="accent1"/>
                </a:solidFill>
                <a:latin typeface="Roboto Condensed Bold"/>
                <a:cs typeface="Roboto Condensed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1447287"/>
            <a:ext cx="8229600" cy="482455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75000"/>
              <a:buFont typeface="Lucida Grande"/>
              <a:buChar char="■"/>
              <a:tabLst/>
              <a:defRPr sz="24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1pPr>
            <a:lvl2pPr marL="628650" indent="-171450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20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2pPr>
            <a:lvl3pPr marL="1092200" indent="-177800">
              <a:buClr>
                <a:schemeClr val="bg1">
                  <a:lumMod val="65000"/>
                </a:schemeClr>
              </a:buClr>
              <a:buSzPct val="55000"/>
              <a:buFont typeface="Lucida Grande"/>
              <a:buChar char="■"/>
              <a:defRPr sz="18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3pPr>
            <a:lvl4pPr marL="1487488" indent="-115888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400" b="0" i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4pPr>
            <a:lvl5pPr marL="1947863" indent="-119063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2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94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F322805-1C3E-D64D-B9FF-1838A69DCBD5}" type="datetimeFigureOut">
              <a:rPr lang="en-US" smtClean="0"/>
              <a:t>7/21/16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D0B62D2-D0D6-554A-8484-912FF0A2A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841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0"/>
            <a:ext cx="9144001" cy="622710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2374" y="24582"/>
            <a:ext cx="8439150" cy="579716"/>
          </a:xfrm>
          <a:prstGeom prst="rect">
            <a:avLst/>
          </a:prstGeom>
          <a:solidFill>
            <a:srgbClr val="A01620"/>
          </a:solidFill>
          <a:ln>
            <a:noFill/>
          </a:ln>
        </p:spPr>
        <p:txBody>
          <a:bodyPr vert="horz" anchor="ctr"/>
          <a:lstStyle>
            <a:lvl1pPr algn="l">
              <a:defRPr sz="2800" b="1" i="0">
                <a:solidFill>
                  <a:schemeClr val="bg1"/>
                </a:solidFill>
                <a:latin typeface="Arial Narrow Bold"/>
                <a:cs typeface="Arial Narrow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0"/>
            <a:ext cx="9144001" cy="622710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2374" y="24582"/>
            <a:ext cx="8439150" cy="579716"/>
          </a:xfrm>
          <a:prstGeom prst="rect">
            <a:avLst/>
          </a:prstGeom>
          <a:solidFill>
            <a:srgbClr val="A01620"/>
          </a:solidFill>
          <a:ln>
            <a:noFill/>
          </a:ln>
        </p:spPr>
        <p:txBody>
          <a:bodyPr vert="horz" anchor="ctr"/>
          <a:lstStyle>
            <a:lvl1pPr algn="l">
              <a:defRPr sz="2800" b="1" i="0">
                <a:solidFill>
                  <a:schemeClr val="bg1"/>
                </a:solidFill>
                <a:latin typeface="Arial Narrow Bold"/>
                <a:cs typeface="Arial Narrow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273084" y="1231330"/>
            <a:ext cx="8613124" cy="5049397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100000"/>
              <a:buFont typeface="Lucida Grande"/>
              <a:buChar char="■"/>
              <a:tabLst/>
              <a:defRPr sz="24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1pPr>
            <a:lvl2pPr marL="628650" indent="-171450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20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2pPr>
            <a:lvl3pPr marL="1092200" indent="-177800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8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3pPr>
            <a:lvl4pPr marL="1487488" indent="-115888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400" b="0" i="0">
                <a:solidFill>
                  <a:schemeClr val="accent3"/>
                </a:solidFill>
                <a:latin typeface="Arial Narrow"/>
                <a:cs typeface="Arial Narrow"/>
              </a:defRPr>
            </a:lvl4pPr>
            <a:lvl5pPr marL="1947863" indent="-119063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2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864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298484" y="1231330"/>
            <a:ext cx="8613124" cy="5049397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100000"/>
              <a:buFont typeface="Lucida Grande"/>
              <a:buChar char="■"/>
              <a:tabLst/>
              <a:defRPr sz="24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1pPr>
            <a:lvl2pPr marL="628650" indent="-171450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20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2pPr>
            <a:lvl3pPr marL="1092200" indent="-177800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8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3pPr>
            <a:lvl4pPr marL="1487488" indent="-115888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400" b="0" i="0">
                <a:solidFill>
                  <a:schemeClr val="accent3"/>
                </a:solidFill>
                <a:latin typeface="Arial Narrow"/>
                <a:cs typeface="Arial Narrow"/>
              </a:defRPr>
            </a:lvl4pPr>
            <a:lvl5pPr marL="1947863" indent="-119063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2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94672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vert="horz" anchor="ctr"/>
          <a:lstStyle>
            <a:lvl1pPr>
              <a:lnSpc>
                <a:spcPct val="90000"/>
              </a:lnSpc>
              <a:defRPr sz="2800" b="1">
                <a:solidFill>
                  <a:srgbClr val="FFFFFF"/>
                </a:solidFill>
                <a:latin typeface="Arial Narrow Bold"/>
                <a:cs typeface="Arial Narrow Bold"/>
              </a:defRPr>
            </a:lvl1pPr>
          </a:lstStyle>
          <a:p>
            <a:r>
              <a:rPr lang="en-US" dirty="0" smtClean="0"/>
              <a:t>Click to edit Master title style</a:t>
            </a:r>
            <a:br>
              <a:rPr lang="en-US" dirty="0" smtClean="0"/>
            </a:br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179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0656" y="3086566"/>
            <a:ext cx="7693162" cy="457814"/>
          </a:xfrm>
          <a:prstGeom prst="rect">
            <a:avLst/>
          </a:prstGeom>
        </p:spPr>
        <p:txBody>
          <a:bodyPr anchor="b"/>
          <a:lstStyle>
            <a:lvl1pPr algn="l">
              <a:defRPr sz="2800" b="1" i="0" u="none" baseline="0">
                <a:solidFill>
                  <a:schemeClr val="bg2">
                    <a:lumMod val="50000"/>
                  </a:schemeClr>
                </a:solidFill>
                <a:latin typeface="Arial Narrow Bold"/>
                <a:cs typeface="Arial Narrow Bold"/>
              </a:defRPr>
            </a:lvl1pPr>
          </a:lstStyle>
          <a:p>
            <a:r>
              <a:rPr lang="en-US" dirty="0" smtClean="0"/>
              <a:t>Section slide name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998780"/>
            <a:ext cx="6350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13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572DC24-C402-654F-AFF6-A88DF25963D2}" type="datetimeFigureOut">
              <a:rPr lang="en-US" smtClean="0"/>
              <a:t>7/21/16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0C22E87-A6C5-814A-A13C-5068FBAE97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144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6536926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8858"/>
            <a:ext cx="8229600" cy="910150"/>
          </a:xfrm>
          <a:prstGeom prst="rect">
            <a:avLst/>
          </a:prstGeom>
        </p:spPr>
        <p:txBody>
          <a:bodyPr anchor="b"/>
          <a:lstStyle>
            <a:lvl1pPr algn="l">
              <a:defRPr sz="2800" b="1" i="0" u="none" baseline="0">
                <a:solidFill>
                  <a:schemeClr val="bg1">
                    <a:lumMod val="50000"/>
                  </a:schemeClr>
                </a:solidFill>
                <a:latin typeface="Roboto Condensed Bold"/>
                <a:cs typeface="Roboto Condensed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816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d Banner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791108"/>
            <a:ext cx="8229600" cy="5480737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80988" marR="0" indent="-280988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Lucida Grande"/>
              <a:buChar char="➤"/>
              <a:tabLst/>
              <a:defRPr sz="200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1pPr>
            <a:lvl2pPr marL="628650" indent="-171450">
              <a:buClr>
                <a:schemeClr val="accent2"/>
              </a:buClr>
              <a:buSzPct val="75000"/>
              <a:buFont typeface="Wingdings" charset="2"/>
              <a:buChar char="§"/>
              <a:defRPr sz="180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2pPr>
            <a:lvl3pPr marL="1092200" indent="-177800">
              <a:buClr>
                <a:schemeClr val="accent2"/>
              </a:buClr>
              <a:buSzPct val="55000"/>
              <a:buFont typeface="Wingdings" charset="2"/>
              <a:buChar char="u"/>
              <a:defRPr sz="160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3pPr>
            <a:lvl4pPr marL="1487488" indent="-115888">
              <a:buClr>
                <a:schemeClr val="accent2"/>
              </a:buClr>
              <a:buSzPct val="75000"/>
              <a:buFont typeface="Arial"/>
              <a:buChar char="•"/>
              <a:defRPr sz="120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4pPr>
            <a:lvl5pPr marL="1947863" indent="-119063">
              <a:buClr>
                <a:schemeClr val="accent2"/>
              </a:buClr>
              <a:buSzPct val="75000"/>
              <a:buFont typeface="Lucida Grande"/>
              <a:buChar char="­"/>
              <a:defRPr sz="110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482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anchor="b"/>
          <a:lstStyle>
            <a:lvl1pPr>
              <a:defRPr sz="3200" b="0" i="0">
                <a:solidFill>
                  <a:schemeClr val="bg1"/>
                </a:solidFill>
                <a:latin typeface="Roboto Condensed Bold"/>
                <a:cs typeface="Roboto Condensed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236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8858"/>
            <a:ext cx="8229600" cy="910150"/>
          </a:xfrm>
          <a:prstGeom prst="rect">
            <a:avLst/>
          </a:prstGeom>
        </p:spPr>
        <p:txBody>
          <a:bodyPr anchor="b"/>
          <a:lstStyle>
            <a:lvl1pPr algn="l">
              <a:defRPr sz="2800" b="1" i="0" u="none" baseline="0">
                <a:solidFill>
                  <a:schemeClr val="accent1"/>
                </a:solidFill>
                <a:latin typeface="Roboto Condensed Bold"/>
                <a:cs typeface="Roboto Condensed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1447287"/>
            <a:ext cx="8229600" cy="482455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75000"/>
              <a:buFont typeface="Lucida Grande"/>
              <a:buChar char="■"/>
              <a:tabLst/>
              <a:defRPr sz="24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1pPr>
            <a:lvl2pPr marL="628650" indent="-171450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20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2pPr>
            <a:lvl3pPr marL="1092200" indent="-177800">
              <a:buClr>
                <a:schemeClr val="bg1">
                  <a:lumMod val="65000"/>
                </a:schemeClr>
              </a:buClr>
              <a:buSzPct val="55000"/>
              <a:buFont typeface="Lucida Grande"/>
              <a:buChar char="■"/>
              <a:defRPr sz="18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3pPr>
            <a:lvl4pPr marL="1487488" indent="-115888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400" b="0" i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4pPr>
            <a:lvl5pPr marL="1947863" indent="-119063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2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187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95" r:id="rId1"/>
    <p:sldLayoutId id="2147484070" r:id="rId2"/>
    <p:sldLayoutId id="2147484096" r:id="rId3"/>
    <p:sldLayoutId id="2147484093" r:id="rId4"/>
    <p:sldLayoutId id="2147484094" r:id="rId5"/>
    <p:sldLayoutId id="2147484097" r:id="rId6"/>
    <p:sldLayoutId id="2147484099" r:id="rId7"/>
    <p:sldLayoutId id="2147484100" r:id="rId8"/>
    <p:sldLayoutId id="2147484104" r:id="rId9"/>
    <p:sldLayoutId id="2147484105" r:id="rId10"/>
    <p:sldLayoutId id="2147484106" r:id="rId11"/>
    <p:sldLayoutId id="2147484107" r:id="rId12"/>
    <p:sldLayoutId id="2147484108" r:id="rId13"/>
    <p:sldLayoutId id="2147484109" r:id="rId14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MS PGothic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MS PGothic" pitchFamily="34" charset="-128"/>
          <a:cs typeface="MS PGothic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MS PGothic" pitchFamily="34" charset="-128"/>
          <a:cs typeface="MS PGothic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MS PGothic" pitchFamily="34" charset="-128"/>
          <a:cs typeface="MS PGothic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MS PGothic" pitchFamily="34" charset="-128"/>
          <a:cs typeface="MS PGothic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en.wikipedia.org/wiki/Atomicity_(database_systems)" TargetMode="External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png"/><Relationship Id="rId5" Type="http://schemas.openxmlformats.org/officeDocument/2006/relationships/package" Target="../embeddings/Microsoft_Word_Document1.docx"/><Relationship Id="rId6" Type="http://schemas.openxmlformats.org/officeDocument/2006/relationships/image" Target="../media/image4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702735" y="4094692"/>
            <a:ext cx="7772400" cy="1002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solidFill>
                  <a:schemeClr val="bg1"/>
                </a:solidFill>
                <a:latin typeface="Helvetica Neue Medium"/>
                <a:cs typeface="Helvetica Neue Medium"/>
              </a:rPr>
              <a:t>Counters</a:t>
            </a:r>
            <a:endParaRPr lang="en-US" sz="3200" dirty="0">
              <a:solidFill>
                <a:schemeClr val="bg1"/>
              </a:solidFill>
              <a:latin typeface="Helvetica Neue Medium"/>
              <a:cs typeface="Helvetica Neue Medium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2910946"/>
            <a:ext cx="9144000" cy="10022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solidFill>
                  <a:schemeClr val="bg1"/>
                </a:solidFill>
                <a:latin typeface="Helvetica Neue"/>
                <a:cs typeface="Helvetica Neue"/>
              </a:rPr>
              <a:t>Aerospike </a:t>
            </a:r>
            <a:r>
              <a:rPr lang="en-US" sz="4000" b="1" dirty="0" smtClean="0">
                <a:solidFill>
                  <a:schemeClr val="bg1"/>
                </a:solidFill>
                <a:latin typeface="Helvetica Neue"/>
                <a:cs typeface="Helvetica Neue"/>
              </a:rPr>
              <a:t>Advanced Concepts</a:t>
            </a:r>
            <a:endParaRPr lang="en-US" sz="4000" b="1" dirty="0">
              <a:solidFill>
                <a:schemeClr val="bg1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434823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</a:t>
            </a:r>
            <a:r>
              <a:rPr lang="en-US" dirty="0" smtClean="0"/>
              <a:t>#: </a:t>
            </a:r>
            <a:r>
              <a:rPr lang="en-US" dirty="0" smtClean="0"/>
              <a:t>Counters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192990" y="1036558"/>
            <a:ext cx="477317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Add integer to the cat counter, and read the record.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Key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key = 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Key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(ns, set, </a:t>
            </a:r>
            <a:r>
              <a:rPr lang="en-US" sz="105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"a-record-with-one-counter"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cat = 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CatCountBin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</a:t>
            </a:r>
            <a:r>
              <a:rPr lang="en-US" sz="105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1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 </a:t>
            </a:r>
            <a:r>
              <a:rPr lang="en-US" sz="105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Increment by 1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Record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record = 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client.Operate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null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key,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.Add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(cat),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.Get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());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Add integer to the cat counter and dog counter, and read the record.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key = 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Key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(ns, set, </a:t>
            </a:r>
            <a:r>
              <a:rPr lang="en-US" sz="105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"a-record-with-two-counters"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cat = 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CatCountBin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</a:t>
            </a:r>
            <a:r>
              <a:rPr lang="en-US" sz="105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3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 </a:t>
            </a:r>
            <a:r>
              <a:rPr lang="en-US" sz="105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Increment by 3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dog = 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DogCountBin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</a:t>
            </a:r>
            <a:r>
              <a:rPr lang="en-US" sz="105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2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 </a:t>
            </a:r>
            <a:r>
              <a:rPr lang="en-US" sz="105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Increment by 2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record = 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client.Operate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null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key,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.Add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(cat),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.Get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());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Subtract integer from the cat counter , and read the record.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cat = 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CatCountBin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-</a:t>
            </a:r>
            <a:r>
              <a:rPr lang="en-US" sz="105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1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 </a:t>
            </a:r>
            <a:r>
              <a:rPr lang="en-US" sz="105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Decrement by 1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record = 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client.Operate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null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key,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.Add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(cat),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.Get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());</a:t>
            </a:r>
            <a:endParaRPr lang="en-US" dirty="0">
              <a:effectLst/>
              <a:latin typeface="Calibri" charset="0"/>
              <a:ea typeface="Calibri" charset="0"/>
              <a:cs typeface="Times New Roman" charset="0"/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262374" y="939830"/>
            <a:ext cx="3930616" cy="50493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Find the </a:t>
            </a:r>
            <a:r>
              <a:rPr lang="en-US" sz="2000" dirty="0" err="1" smtClean="0"/>
              <a:t>Program.cs</a:t>
            </a:r>
            <a:r>
              <a:rPr lang="en-US" sz="2000" dirty="0" smtClean="0"/>
              <a:t> file in the exercises directory. Edit the file to:</a:t>
            </a:r>
          </a:p>
          <a:p>
            <a:pPr marL="0" indent="0">
              <a:buNone/>
            </a:pPr>
            <a:r>
              <a:rPr lang="en-US" sz="2000" dirty="0" smtClean="0"/>
              <a:t>Implement a “cat” counter and increment it by 1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Increment the “cat counter by 3 and the “dog” counter by 2</a:t>
            </a:r>
          </a:p>
          <a:p>
            <a:pPr marL="0" indent="0">
              <a:buNone/>
            </a:pP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Decrement the ”cat” counter by 1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27166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erospike_logo_set_horizonta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5700" y="2540000"/>
            <a:ext cx="4120662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81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After successful completion of this </a:t>
            </a:r>
            <a:r>
              <a:rPr lang="en-US" dirty="0" smtClean="0"/>
              <a:t>module you </a:t>
            </a:r>
            <a:r>
              <a:rPr lang="en-US" dirty="0"/>
              <a:t>s</a:t>
            </a:r>
            <a:r>
              <a:rPr lang="en-US" dirty="0" smtClean="0"/>
              <a:t>hould </a:t>
            </a:r>
            <a:r>
              <a:rPr lang="en-US" dirty="0" smtClean="0"/>
              <a:t>be able to:</a:t>
            </a:r>
            <a:endParaRPr lang="en-US" dirty="0" smtClean="0"/>
          </a:p>
          <a:p>
            <a:pPr marL="681037" lvl="0" indent="-342900"/>
            <a:r>
              <a:rPr lang="en-US" dirty="0" smtClean="0"/>
              <a:t>Use the </a:t>
            </a:r>
            <a:r>
              <a:rPr lang="en-US" b="1" dirty="0" smtClean="0"/>
              <a:t>Operate</a:t>
            </a:r>
            <a:r>
              <a:rPr lang="en-US" dirty="0" smtClean="0"/>
              <a:t> API</a:t>
            </a:r>
            <a:endParaRPr lang="en-US" baseline="0" dirty="0" smtClean="0"/>
          </a:p>
          <a:p>
            <a:pPr marL="681037" lvl="0" indent="-342900"/>
            <a:r>
              <a:rPr lang="en-US" dirty="0" smtClean="0"/>
              <a:t>Understand atomic counters</a:t>
            </a:r>
          </a:p>
          <a:p>
            <a:pPr marL="681037" lvl="0" indent="-342900"/>
            <a:r>
              <a:rPr lang="en-US" dirty="0" smtClean="0"/>
              <a:t>Code a solution in </a:t>
            </a:r>
          </a:p>
          <a:p>
            <a:pPr marL="1019174" lvl="1" indent="-342900"/>
            <a:r>
              <a:rPr lang="en-US" dirty="0" smtClean="0"/>
              <a:t>C#</a:t>
            </a:r>
          </a:p>
          <a:p>
            <a:pPr marL="1019174" lvl="1" indent="-342900"/>
            <a:r>
              <a:rPr lang="en-US" smtClean="0"/>
              <a:t>Java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2888843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Atomic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262374" y="977331"/>
            <a:ext cx="5746716" cy="194366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“An</a:t>
            </a:r>
            <a:r>
              <a:rPr lang="en-US" dirty="0"/>
              <a:t> </a:t>
            </a:r>
            <a:r>
              <a:rPr lang="en-US" b="1" dirty="0">
                <a:solidFill>
                  <a:srgbClr val="0000FF"/>
                </a:solidFill>
              </a:rPr>
              <a:t>atomic</a:t>
            </a:r>
            <a:r>
              <a:rPr lang="en-US" dirty="0"/>
              <a:t> transaction is an indivisible and irreducible series of </a:t>
            </a:r>
            <a:r>
              <a:rPr lang="en-US" b="1" dirty="0">
                <a:solidFill>
                  <a:srgbClr val="0000FF"/>
                </a:solidFill>
              </a:rPr>
              <a:t>database</a:t>
            </a:r>
            <a:r>
              <a:rPr lang="en-US" dirty="0"/>
              <a:t> operations such that either all occur, or nothing </a:t>
            </a:r>
            <a:r>
              <a:rPr lang="en-US" dirty="0" smtClean="0"/>
              <a:t>occurs”</a:t>
            </a:r>
          </a:p>
          <a:p>
            <a:pPr marL="0" indent="0">
              <a:buNone/>
            </a:pPr>
            <a:r>
              <a:rPr lang="en-US" sz="1800" dirty="0">
                <a:hlinkClick r:id="rId2"/>
              </a:rPr>
              <a:t>https://en.wikipedia.org/wiki/Atomicity_(database_systems) </a:t>
            </a:r>
            <a:r>
              <a:rPr lang="en-US" dirty="0"/>
              <a:t/>
            </a:r>
            <a:br>
              <a:rPr lang="en-US" dirty="0"/>
            </a:b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Aerospike atomic operations are </a:t>
            </a:r>
            <a:r>
              <a:rPr lang="en-US" b="1" dirty="0" smtClean="0">
                <a:solidFill>
                  <a:srgbClr val="0000FF"/>
                </a:solidFill>
              </a:rPr>
              <a:t>single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Record only.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2300" y="3036722"/>
            <a:ext cx="2908935" cy="3313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90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0149" y="4078784"/>
            <a:ext cx="4181375" cy="2546350"/>
          </a:xfrm>
          <a:prstGeom prst="rect">
            <a:avLst/>
          </a:prstGeom>
        </p:spPr>
      </p:pic>
      <p:pic>
        <p:nvPicPr>
          <p:cNvPr id="5" name="Picture 4" descr="KV_Operat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968" y="4078784"/>
            <a:ext cx="3225203" cy="1617209"/>
          </a:xfrm>
          <a:prstGeom prst="rect">
            <a:avLst/>
          </a:prstGeo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273084" y="1231331"/>
            <a:ext cx="3790916" cy="2479891"/>
          </a:xfrm>
          <a:prstGeom prst="rect">
            <a:avLst/>
          </a:prstGeom>
        </p:spPr>
        <p:txBody>
          <a:bodyPr vert="horz">
            <a:normAutofit fontScale="85000" lnSpcReduction="10000"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100000"/>
              <a:buFont typeface="Lucida Grande"/>
              <a:buChar char="■"/>
              <a:tabLst/>
              <a:defRPr sz="2400" b="0" i="0" kern="1200" baseline="0">
                <a:solidFill>
                  <a:schemeClr val="accent3"/>
                </a:solidFill>
                <a:latin typeface="Arial Narrow"/>
                <a:ea typeface="MS PGothic" pitchFamily="34" charset="-128"/>
                <a:cs typeface="Arial Narrow"/>
              </a:defRPr>
            </a:lvl1pPr>
            <a:lvl2pPr marL="628650" indent="-1714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2000" b="0" i="0" kern="1200" baseline="0">
                <a:solidFill>
                  <a:schemeClr val="accent3"/>
                </a:solidFill>
                <a:latin typeface="Arial Narrow"/>
                <a:ea typeface="MS PGothic" pitchFamily="34" charset="-128"/>
                <a:cs typeface="Arial Narrow"/>
              </a:defRPr>
            </a:lvl2pPr>
            <a:lvl3pPr marL="1092200" indent="-1778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800" b="0" i="0" kern="1200" baseline="0">
                <a:solidFill>
                  <a:schemeClr val="accent3"/>
                </a:solidFill>
                <a:latin typeface="Arial Narrow"/>
                <a:ea typeface="MS PGothic" pitchFamily="34" charset="-128"/>
                <a:cs typeface="Arial Narrow"/>
              </a:defRPr>
            </a:lvl3pPr>
            <a:lvl4pPr marL="1487488" indent="-115888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400" b="0" i="0" kern="1200">
                <a:solidFill>
                  <a:schemeClr val="accent3"/>
                </a:solidFill>
                <a:latin typeface="Arial Narrow"/>
                <a:ea typeface="MS PGothic" pitchFamily="34" charset="-128"/>
                <a:cs typeface="Arial Narrow"/>
              </a:defRPr>
            </a:lvl4pPr>
            <a:lvl5pPr marL="1947863" indent="-119063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200" b="0" i="0" kern="1200" baseline="0">
                <a:solidFill>
                  <a:schemeClr val="accent3"/>
                </a:solidFill>
                <a:latin typeface="Arial Narrow"/>
                <a:ea typeface="MS PGothic" pitchFamily="34" charset="-128"/>
                <a:cs typeface="Arial Narrow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b="1" dirty="0" smtClean="0">
                <a:solidFill>
                  <a:srgbClr val="0000FF"/>
                </a:solidFill>
              </a:rPr>
              <a:t>Multiple operations</a:t>
            </a:r>
            <a:r>
              <a:rPr lang="en-US" dirty="0" smtClean="0"/>
              <a:t> atomically on the same Record</a:t>
            </a:r>
          </a:p>
          <a:p>
            <a:r>
              <a:rPr lang="en-US" dirty="0" smtClean="0"/>
              <a:t>Update and Select in one operation</a:t>
            </a:r>
          </a:p>
          <a:p>
            <a:r>
              <a:rPr lang="en-US" dirty="0" smtClean="0"/>
              <a:t>Read and Write operations</a:t>
            </a:r>
          </a:p>
          <a:p>
            <a:r>
              <a:rPr lang="en-US" dirty="0" smtClean="0"/>
              <a:t>Read operations are done last</a:t>
            </a:r>
          </a:p>
          <a:p>
            <a:r>
              <a:rPr lang="en-US" dirty="0" smtClean="0"/>
              <a:t>Example: add to a counter and read the value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4718074"/>
              </p:ext>
            </p:extLst>
          </p:nvPr>
        </p:nvGraphicFramePr>
        <p:xfrm>
          <a:off x="4250826" y="1320800"/>
          <a:ext cx="8087223" cy="260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3" name="Document" r:id="rId5" imgW="8229600" imgH="2603500" progId="Word.Document.12">
                  <p:embed/>
                </p:oleObj>
              </mc:Choice>
              <mc:Fallback>
                <p:oleObj name="Document" r:id="rId5" imgW="8229600" imgH="2603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50826" y="1320800"/>
                        <a:ext cx="8087223" cy="2603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2314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273084" y="1231331"/>
            <a:ext cx="4921216" cy="3048570"/>
          </a:xfrm>
        </p:spPr>
        <p:txBody>
          <a:bodyPr/>
          <a:lstStyle/>
          <a:p>
            <a:r>
              <a:rPr lang="en-US" dirty="0" smtClean="0"/>
              <a:t>Use Operate API with:</a:t>
            </a:r>
          </a:p>
          <a:p>
            <a:pPr lvl="1"/>
            <a:r>
              <a:rPr lang="en-US" b="1" dirty="0" smtClean="0">
                <a:solidFill>
                  <a:srgbClr val="0000FF"/>
                </a:solidFill>
              </a:rPr>
              <a:t>Add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operation</a:t>
            </a:r>
          </a:p>
          <a:p>
            <a:pPr lvl="1"/>
            <a:r>
              <a:rPr lang="en-US" b="1" dirty="0" smtClean="0">
                <a:solidFill>
                  <a:srgbClr val="0000FF"/>
                </a:solidFill>
              </a:rPr>
              <a:t>Get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operation</a:t>
            </a:r>
          </a:p>
          <a:p>
            <a:r>
              <a:rPr lang="en-US" dirty="0" smtClean="0"/>
              <a:t>New value in the returned </a:t>
            </a:r>
            <a:r>
              <a:rPr lang="en-US" b="1" dirty="0" smtClean="0">
                <a:solidFill>
                  <a:srgbClr val="0000FF"/>
                </a:solidFill>
              </a:rPr>
              <a:t>Record</a:t>
            </a:r>
            <a:endParaRPr lang="en-US" b="1" dirty="0">
              <a:solidFill>
                <a:srgbClr val="0000F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424" y="3738532"/>
            <a:ext cx="2463800" cy="26416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798784" y="1251298"/>
            <a:ext cx="5001776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</a:t>
            </a:r>
            <a:r>
              <a:rPr lang="en-US" sz="1100" dirty="0" smtClean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Java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Add integer to the cat counter, and read the record.</a:t>
            </a:r>
            <a:endParaRPr lang="en-US" sz="2000" dirty="0" smtClean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Key </a:t>
            </a:r>
            <a:r>
              <a:rPr lang="en-US" sz="1100" dirty="0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key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100" b="1" dirty="0" smtClean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Key(</a:t>
            </a:r>
            <a:r>
              <a:rPr lang="en-US" sz="1100" dirty="0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ns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100" dirty="0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set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100" dirty="0" smtClean="0">
                <a:solidFill>
                  <a:srgbClr val="2A00FF"/>
                </a:solidFill>
                <a:latin typeface="Monaco" charset="0"/>
                <a:ea typeface="Calibri" charset="0"/>
                <a:cs typeface="Monaco" charset="0"/>
              </a:rPr>
              <a:t>"a-record-with-one-counter"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);</a:t>
            </a:r>
            <a:endParaRPr lang="en-US" sz="2000" dirty="0" smtClean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sz="2000" dirty="0" smtClean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Bin </a:t>
            </a:r>
            <a:r>
              <a:rPr lang="en-US" sz="1100" dirty="0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100" b="1" dirty="0" smtClean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Bin(</a:t>
            </a:r>
            <a:r>
              <a:rPr lang="en-US" sz="1100" dirty="0" err="1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catCountBin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1); </a:t>
            </a:r>
            <a:r>
              <a:rPr lang="en-US" sz="1100" dirty="0" smtClean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Increment by 1</a:t>
            </a:r>
            <a:endParaRPr lang="en-US" sz="2000" dirty="0" smtClean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Record </a:t>
            </a:r>
            <a:r>
              <a:rPr lang="en-US" sz="1100" dirty="0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record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100" dirty="0" err="1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client</a:t>
            </a:r>
            <a:r>
              <a:rPr lang="en-US" sz="1100" dirty="0" err="1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.operate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100" b="1" dirty="0" smtClean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null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100" dirty="0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key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endParaRPr lang="en-US" sz="2000" dirty="0" smtClean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100" dirty="0" err="1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100" i="1" dirty="0" err="1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add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100" dirty="0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), </a:t>
            </a:r>
            <a:endParaRPr lang="en-US" sz="2000" dirty="0" smtClean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100" dirty="0" err="1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100" i="1" dirty="0" err="1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get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());</a:t>
            </a:r>
            <a:endParaRPr lang="en-US" sz="2000" dirty="0" smtClean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sz="2000" dirty="0">
              <a:latin typeface="Calibri" charset="0"/>
              <a:ea typeface="Calibri" charset="0"/>
              <a:cs typeface="Times New Roma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798784" y="3370462"/>
            <a:ext cx="4824988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</a:t>
            </a:r>
            <a:r>
              <a:rPr lang="en-US" sz="1100" dirty="0" smtClean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C#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</a:t>
            </a:r>
            <a:r>
              <a:rPr lang="en-US" sz="110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 Add integer to the cat counter, and read the record.</a:t>
            </a:r>
            <a:r>
              <a:rPr lang="en-US" sz="110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10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10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Key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key = </a:t>
            </a:r>
            <a:r>
              <a:rPr lang="en-US" sz="110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10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Key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(ns, set, </a:t>
            </a:r>
            <a:r>
              <a:rPr lang="en-US" sz="110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"a-record-with-one-counter"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</a:t>
            </a:r>
            <a:r>
              <a:rPr lang="en-US" sz="110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10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10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10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10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cat = </a:t>
            </a:r>
            <a:r>
              <a:rPr lang="en-US" sz="110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10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10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CatCountBin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</a:t>
            </a:r>
            <a:r>
              <a:rPr lang="en-US" sz="110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1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 </a:t>
            </a:r>
            <a:r>
              <a:rPr lang="en-US" sz="110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Increment by 1</a:t>
            </a:r>
            <a:r>
              <a:rPr lang="en-US" sz="110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10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10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Record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record = </a:t>
            </a:r>
            <a:r>
              <a:rPr lang="en-US" sz="110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client.Operate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10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null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key, </a:t>
            </a:r>
            <a:endParaRPr lang="en-US" sz="2000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10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10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.Add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(cat), </a:t>
            </a:r>
            <a:endParaRPr lang="en-US" sz="2000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10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10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.Get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());</a:t>
            </a:r>
            <a:endParaRPr lang="en-US" sz="2000" dirty="0">
              <a:effectLst/>
              <a:latin typeface="Calibri" charset="0"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45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use case: Frequency capping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273084" y="1231331"/>
            <a:ext cx="5619716" cy="229926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Frequency capping is restricting (capping) the number of times (frequency) a person is shown an Ad.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Implemented with a counter, per cookie/device id, per Ad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4203700"/>
            <a:ext cx="6464300" cy="2311400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5892800" y="1184799"/>
            <a:ext cx="1955800" cy="2002901"/>
            <a:chOff x="139700" y="939800"/>
            <a:chExt cx="3251200" cy="32512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9700" y="939800"/>
              <a:ext cx="3251200" cy="32512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300" y="939800"/>
              <a:ext cx="1866900" cy="18669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3466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Exercises: Counters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111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 and Answers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err="1" smtClean="0"/>
              <a:t>Directorylayout</a:t>
            </a:r>
            <a:endParaRPr lang="en-US" dirty="0" smtClean="0"/>
          </a:p>
          <a:p>
            <a:pPr lvl="1"/>
            <a:r>
              <a:rPr lang="en-US" dirty="0" err="1" smtClean="0"/>
              <a:t>csharp</a:t>
            </a:r>
            <a:endParaRPr lang="en-US" dirty="0" smtClean="0"/>
          </a:p>
          <a:p>
            <a:pPr lvl="2"/>
            <a:r>
              <a:rPr lang="en-US" dirty="0"/>
              <a:t>a</a:t>
            </a:r>
            <a:r>
              <a:rPr lang="en-US" dirty="0" smtClean="0"/>
              <a:t>nswers</a:t>
            </a:r>
          </a:p>
          <a:p>
            <a:pPr lvl="2"/>
            <a:r>
              <a:rPr lang="en-US" dirty="0" smtClean="0"/>
              <a:t>exercises</a:t>
            </a:r>
          </a:p>
          <a:p>
            <a:pPr lvl="1"/>
            <a:r>
              <a:rPr lang="en-US" dirty="0" smtClean="0"/>
              <a:t>Java</a:t>
            </a:r>
          </a:p>
          <a:p>
            <a:pPr lvl="2"/>
            <a:r>
              <a:rPr lang="en-US" dirty="0"/>
              <a:t>a</a:t>
            </a:r>
            <a:r>
              <a:rPr lang="en-US" dirty="0" smtClean="0"/>
              <a:t>nswers</a:t>
            </a:r>
          </a:p>
          <a:p>
            <a:pPr lvl="2"/>
            <a:r>
              <a:rPr lang="en-US" dirty="0" smtClean="0"/>
              <a:t>exercises</a:t>
            </a:r>
          </a:p>
          <a:p>
            <a:endParaRPr lang="en-US" dirty="0" smtClean="0"/>
          </a:p>
          <a:p>
            <a:r>
              <a:rPr lang="en-US" dirty="0" smtClean="0"/>
              <a:t>Java: Maven project</a:t>
            </a:r>
          </a:p>
          <a:p>
            <a:r>
              <a:rPr lang="en-US" dirty="0" smtClean="0"/>
              <a:t>C#: Visual studio (and </a:t>
            </a:r>
            <a:r>
              <a:rPr lang="en-US" dirty="0" err="1" smtClean="0"/>
              <a:t>Xamarin</a:t>
            </a:r>
            <a:r>
              <a:rPr lang="en-US" dirty="0" smtClean="0"/>
              <a:t>) solution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09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</a:t>
            </a:r>
            <a:r>
              <a:rPr lang="en-US" dirty="0" smtClean="0"/>
              <a:t>: </a:t>
            </a:r>
            <a:r>
              <a:rPr lang="en-US" dirty="0" smtClean="0"/>
              <a:t>Counters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262374" y="939830"/>
            <a:ext cx="3930616" cy="50493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Find the </a:t>
            </a:r>
            <a:r>
              <a:rPr lang="en-US" sz="2000" dirty="0" err="1" smtClean="0"/>
              <a:t>Program.java</a:t>
            </a:r>
            <a:r>
              <a:rPr lang="en-US" sz="2000" dirty="0" smtClean="0"/>
              <a:t> file in the exercises directory. Edit the file to:</a:t>
            </a:r>
          </a:p>
          <a:p>
            <a:pPr marL="0" indent="0">
              <a:buNone/>
            </a:pPr>
            <a:r>
              <a:rPr lang="en-US" sz="2000" dirty="0" smtClean="0"/>
              <a:t>Implement a “cat” counter and increment it by 1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Increment the “cat counter by 3 and the “dog” counter by 2</a:t>
            </a:r>
          </a:p>
          <a:p>
            <a:pPr marL="0" indent="0">
              <a:buNone/>
            </a:pP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Decrement the ”cat” counter by 1</a:t>
            </a:r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4129524" y="997194"/>
            <a:ext cx="4572000" cy="5378395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Add integer to the cat counter, and read the record.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Key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key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Key(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ns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set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050" dirty="0">
                <a:solidFill>
                  <a:srgbClr val="2A00FF"/>
                </a:solidFill>
                <a:latin typeface="Monaco" charset="0"/>
                <a:ea typeface="Calibri" charset="0"/>
                <a:cs typeface="Monaco" charset="0"/>
              </a:rPr>
              <a:t>"a-record-with-one-counter"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);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Bin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Bin(</a:t>
            </a:r>
            <a:r>
              <a:rPr lang="en-US" sz="1050" dirty="0" err="1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catCountBin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1); </a:t>
            </a:r>
            <a:r>
              <a:rPr lang="en-US" sz="105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Increment by 1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Record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record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dirty="0" err="1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client</a:t>
            </a: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.operate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null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key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050" i="1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add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), 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050" i="1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get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());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Add integer to the cat counter and dog counter, and read the record.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key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Key(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ns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set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050" dirty="0">
                <a:solidFill>
                  <a:srgbClr val="2A00FF"/>
                </a:solidFill>
                <a:latin typeface="Monaco" charset="0"/>
                <a:ea typeface="Calibri" charset="0"/>
                <a:cs typeface="Monaco" charset="0"/>
              </a:rPr>
              <a:t>"a-record-with-two-counters"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);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Bin(</a:t>
            </a:r>
            <a:r>
              <a:rPr lang="en-US" sz="1050" dirty="0" err="1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catCountBin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3); </a:t>
            </a:r>
            <a:r>
              <a:rPr lang="en-US" sz="105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Increment by 3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Bin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dog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Bin(</a:t>
            </a:r>
            <a:r>
              <a:rPr lang="en-US" sz="1050" dirty="0" err="1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dogCountBin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2); </a:t>
            </a:r>
            <a:r>
              <a:rPr lang="en-US" sz="105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Increment by 2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record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dirty="0" err="1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client</a:t>
            </a: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.operate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null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key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050" i="1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add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), 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050" i="1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add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dog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), 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050" i="1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get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());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Subtract integer from the cat counter , and read the record.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Bin(</a:t>
            </a:r>
            <a:r>
              <a:rPr lang="en-US" sz="1050" dirty="0" err="1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catCountBin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-1); </a:t>
            </a:r>
            <a:r>
              <a:rPr lang="en-US" sz="105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Decrement by 1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record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dirty="0" err="1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client</a:t>
            </a: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.operate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null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key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050" i="1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add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), 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050" i="1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get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());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alibri" charset="0"/>
                <a:ea typeface="Calibri" charset="0"/>
                <a:cs typeface="Times New Roman" charset="0"/>
              </a:rPr>
              <a:t> </a:t>
            </a:r>
            <a:endParaRPr lang="en-US" dirty="0">
              <a:effectLst/>
              <a:latin typeface="Calibri" charset="0"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166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ody Pages">
  <a:themeElements>
    <a:clrScheme name="Custom 3">
      <a:dk1>
        <a:sysClr val="windowText" lastClr="000000"/>
      </a:dk1>
      <a:lt1>
        <a:sysClr val="window" lastClr="FFFFFF"/>
      </a:lt1>
      <a:dk2>
        <a:srgbClr val="7E4300"/>
      </a:dk2>
      <a:lt2>
        <a:srgbClr val="D1D3D4"/>
      </a:lt2>
      <a:accent1>
        <a:srgbClr val="A01620"/>
      </a:accent1>
      <a:accent2>
        <a:srgbClr val="F68623"/>
      </a:accent2>
      <a:accent3>
        <a:srgbClr val="777777"/>
      </a:accent3>
      <a:accent4>
        <a:srgbClr val="D1D3D4"/>
      </a:accent4>
      <a:accent5>
        <a:srgbClr val="FBB917"/>
      </a:accent5>
      <a:accent6>
        <a:srgbClr val="208E37"/>
      </a:accent6>
      <a:hlink>
        <a:srgbClr val="5CCAFF"/>
      </a:hlink>
      <a:folHlink>
        <a:srgbClr val="643273"/>
      </a:folHlink>
    </a:clrScheme>
    <a:fontScheme name="Slipstream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223664</TotalTime>
  <Words>342</Words>
  <Application>Microsoft Macintosh PowerPoint</Application>
  <PresentationFormat>On-screen Show (4:3)</PresentationFormat>
  <Paragraphs>120</Paragraphs>
  <Slides>11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30" baseType="lpstr">
      <vt:lpstr>Arial Narrow</vt:lpstr>
      <vt:lpstr>Arial Narrow Bold</vt:lpstr>
      <vt:lpstr>Calibri</vt:lpstr>
      <vt:lpstr>Helvetica Neue</vt:lpstr>
      <vt:lpstr>Helvetica Neue Medium</vt:lpstr>
      <vt:lpstr>Lucida Grande</vt:lpstr>
      <vt:lpstr>Menlo</vt:lpstr>
      <vt:lpstr>Monaco</vt:lpstr>
      <vt:lpstr>MS PGothic</vt:lpstr>
      <vt:lpstr>ＭＳ Ｐゴシック</vt:lpstr>
      <vt:lpstr>Roboto Condensed Bold</vt:lpstr>
      <vt:lpstr>Roboto Condensed Regular</vt:lpstr>
      <vt:lpstr>Times New Roman</vt:lpstr>
      <vt:lpstr>Trebuchet MS</vt:lpstr>
      <vt:lpstr>Wingdings</vt:lpstr>
      <vt:lpstr>Arial</vt:lpstr>
      <vt:lpstr>Body Pages</vt:lpstr>
      <vt:lpstr>Microsoft Word Document</vt:lpstr>
      <vt:lpstr>Document</vt:lpstr>
      <vt:lpstr>PowerPoint Presentation</vt:lpstr>
      <vt:lpstr>Objective</vt:lpstr>
      <vt:lpstr>Atomic</vt:lpstr>
      <vt:lpstr>Operate</vt:lpstr>
      <vt:lpstr>Counters</vt:lpstr>
      <vt:lpstr>Example use case: Frequency capping</vt:lpstr>
      <vt:lpstr>Exercises: Counters</vt:lpstr>
      <vt:lpstr>Exercises and Answers</vt:lpstr>
      <vt:lpstr>Java: Counters</vt:lpstr>
      <vt:lpstr>C#: Counters</vt:lpstr>
      <vt:lpstr>PowerPoint Presentation</vt:lpstr>
    </vt:vector>
  </TitlesOfParts>
  <Company>Nyquist Design</Company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Nyquist</dc:creator>
  <cp:lastModifiedBy>Adform Adform</cp:lastModifiedBy>
  <cp:revision>5261</cp:revision>
  <cp:lastPrinted>2014-07-14T15:01:10Z</cp:lastPrinted>
  <dcterms:created xsi:type="dcterms:W3CDTF">2012-07-31T22:57:23Z</dcterms:created>
  <dcterms:modified xsi:type="dcterms:W3CDTF">2016-07-22T09:08:56Z</dcterms:modified>
</cp:coreProperties>
</file>